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4"/>
  </p:notesMasterIdLst>
  <p:sldIdLst>
    <p:sldId id="256" r:id="rId2"/>
    <p:sldId id="270" r:id="rId3"/>
    <p:sldId id="258" r:id="rId4"/>
    <p:sldId id="257" r:id="rId5"/>
    <p:sldId id="261" r:id="rId6"/>
    <p:sldId id="263" r:id="rId7"/>
    <p:sldId id="269" r:id="rId8"/>
    <p:sldId id="272" r:id="rId9"/>
    <p:sldId id="262" r:id="rId10"/>
    <p:sldId id="271" r:id="rId11"/>
    <p:sldId id="273" r:id="rId12"/>
    <p:sldId id="268" r:id="rId13"/>
  </p:sldIdLst>
  <p:sldSz cx="9144000" cy="5143500" type="screen16x9"/>
  <p:notesSz cx="6858000" cy="9144000"/>
  <p:embeddedFontLst>
    <p:embeddedFont>
      <p:font typeface="Play" panose="020B0604020202020204" charset="0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 Medium" panose="020B0604020202020204" charset="-52"/>
      <p:regular r:id="rId21"/>
      <p:bold r:id="rId22"/>
      <p:italic r:id="rId23"/>
      <p:boldItalic r:id="rId24"/>
    </p:embeddedFont>
    <p:embeddedFont>
      <p:font typeface="Montserrat" panose="020B0604020202020204" charset="-5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13">
          <p15:clr>
            <a:srgbClr val="747775"/>
          </p15:clr>
        </p15:guide>
        <p15:guide id="2" pos="5647">
          <p15:clr>
            <a:srgbClr val="747775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AFCA"/>
    <a:srgbClr val="E94A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CF27BC3-0E01-4142-AF64-1F8AF851766F}">
  <a:tblStyle styleId="{9CF27BC3-0E01-4142-AF64-1F8AF851766F}" styleName="Table_0">
    <a:wholeTbl>
      <a:tcTxStyle b="off" i="off">
        <a:font>
          <a:latin typeface="SF Pro Text Light"/>
          <a:ea typeface="SF Pro Text Light"/>
          <a:cs typeface="SF Pro Text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F"/>
          </a:solidFill>
        </a:fill>
      </a:tcStyle>
    </a:wholeTbl>
    <a:band1H>
      <a:tcTxStyle/>
      <a:tcStyle>
        <a:tcBdr/>
        <a:fill>
          <a:solidFill>
            <a:srgbClr val="CAD5F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5F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SF Pro Text Light"/>
          <a:ea typeface="SF Pro Text Light"/>
          <a:cs typeface="SF Pro Text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5A5DE-3B8C-453D-8306-6FA687DDDD5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06" y="67"/>
      </p:cViewPr>
      <p:guideLst>
        <p:guide pos="113"/>
        <p:guide pos="5647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e69338c391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e69338c391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	ТИТУЛЬНЫЙ СЛАЙД - ОДИНАКОВ ДЛЯ ВСЕХ ПРЕЗЕНТАЦИЙ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e69338c391_0_1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1" name="Google Shape;81;g2e69338c391_0_1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71196ef2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e71196ef2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ВАРИАНТ 2 НАЗВАНИЯ ЛЕКЦИИ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69338c391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69338c391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e71196ef2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e71196ef2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69338c391_0_1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e69338c391_0_1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 ">
  <p:cSld name="Цитата 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2260402" y="-786862"/>
            <a:ext cx="1544100" cy="3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600" b="1" i="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«</a:t>
            </a:r>
            <a:endParaRPr sz="1100"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010027" y="533557"/>
            <a:ext cx="46494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005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Char char="●"/>
              <a:defRPr sz="27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>
            <a:spLocks noGrp="1"/>
          </p:cNvSpPr>
          <p:nvPr>
            <p:ph type="pic" idx="2"/>
          </p:nvPr>
        </p:nvSpPr>
        <p:spPr>
          <a:xfrm>
            <a:off x="503635" y="600076"/>
            <a:ext cx="2528100" cy="252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54" name="Google Shape;54;p13"/>
          <p:cNvSpPr txBox="1">
            <a:spLocks noGrp="1"/>
          </p:cNvSpPr>
          <p:nvPr>
            <p:ph type="body" idx="3"/>
          </p:nvPr>
        </p:nvSpPr>
        <p:spPr>
          <a:xfrm>
            <a:off x="504444" y="3435317"/>
            <a:ext cx="25290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3175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4"/>
          </p:nvPr>
        </p:nvSpPr>
        <p:spPr>
          <a:xfrm>
            <a:off x="504444" y="4117626"/>
            <a:ext cx="25281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ctr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5"/>
          </p:nvPr>
        </p:nvSpPr>
        <p:spPr>
          <a:xfrm>
            <a:off x="4010026" y="1487549"/>
            <a:ext cx="4645500" cy="31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2984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>
                <a:solidFill>
                  <a:schemeClr val="dk1"/>
                </a:solidFill>
              </a:defRPr>
            </a:lvl2pPr>
            <a:lvl3pPr marL="1371600" lvl="2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 sz="13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 sz="13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 sz="13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 sz="13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 sz="13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 sz="13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 sz="13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 sz="1300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Содержание">
  <p:cSld name="1_Содержание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>
            <a:spLocks noGrp="1"/>
          </p:cNvSpPr>
          <p:nvPr>
            <p:ph type="pic" idx="2"/>
          </p:nvPr>
        </p:nvSpPr>
        <p:spPr>
          <a:xfrm>
            <a:off x="6084094" y="0"/>
            <a:ext cx="3060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508001" y="519113"/>
            <a:ext cx="40641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Play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503635" y="1329929"/>
            <a:ext cx="4068600" cy="3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"/>
              <a:buAutoNum type="arabicPeriod"/>
              <a:defRPr sz="18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L="914400" lvl="1" indent="-2984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857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503635" y="125986"/>
            <a:ext cx="8155800" cy="1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rgbClr val="A6A6A6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944EC9-012A-07E4-CD98-C350547A1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endParaRPr lang="ru"/>
          </a:p>
        </p:txBody>
      </p:sp>
      <p:sp>
        <p:nvSpPr>
          <p:cNvPr id="3" name="TextBox 2"/>
          <p:cNvSpPr txBox="1"/>
          <p:nvPr/>
        </p:nvSpPr>
        <p:spPr>
          <a:xfrm flipH="1">
            <a:off x="186112" y="763334"/>
            <a:ext cx="8835046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400" b="1" dirty="0" smtClean="0">
                <a:solidFill>
                  <a:schemeClr val="accent5">
                    <a:lumMod val="75000"/>
                  </a:schemeClr>
                </a:solidFill>
                <a:latin typeface="Montserrat Medium" panose="020B0604020202020204" charset="-52"/>
              </a:rPr>
              <a:t>Преимущества </a:t>
            </a:r>
            <a:r>
              <a:rPr lang="en-US" sz="2400" b="1" dirty="0" err="1" smtClean="0">
                <a:solidFill>
                  <a:schemeClr val="accent5">
                    <a:lumMod val="75000"/>
                  </a:schemeClr>
                </a:solidFill>
                <a:latin typeface="Montserrat Medium" panose="020B0604020202020204" charset="-52"/>
              </a:rPr>
              <a:t>Testory</a:t>
            </a:r>
            <a:endParaRPr lang="ru-RU" sz="2400" b="1" dirty="0">
              <a:solidFill>
                <a:schemeClr val="accent5">
                  <a:lumMod val="75000"/>
                </a:schemeClr>
              </a:solidFill>
              <a:latin typeface="Montserrat Medium" panose="020B0604020202020204" charset="-52"/>
            </a:endParaRPr>
          </a:p>
          <a:p>
            <a:pPr>
              <a:lnSpc>
                <a:spcPct val="150000"/>
              </a:lnSpc>
            </a:pPr>
            <a:endParaRPr lang="ru-RU" dirty="0">
              <a:latin typeface="Montserrat Medium" panose="020B0604020202020204" charset="-52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Montserrat Medium" panose="020B0604020202020204" charset="-52"/>
              </a:rPr>
              <a:t>1. </a:t>
            </a: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Montserrat Medium" panose="020B0604020202020204" charset="-52"/>
              </a:rPr>
              <a:t>Автоматизация</a:t>
            </a:r>
            <a:r>
              <a:rPr lang="ru-RU" sz="1600" dirty="0" smtClean="0">
                <a:latin typeface="Montserrat Medium" panose="020B0604020202020204" charset="-52"/>
              </a:rPr>
              <a:t> – генерация тестов заданного размера по загруженным документам, что обеспечивает экономию времени</a:t>
            </a:r>
            <a:endParaRPr lang="ru-RU" sz="1600" dirty="0">
              <a:latin typeface="Montserrat Medium" panose="020B0604020202020204" charset="-52"/>
            </a:endParaRPr>
          </a:p>
          <a:p>
            <a:pPr>
              <a:lnSpc>
                <a:spcPct val="150000"/>
              </a:lnSpc>
            </a:pPr>
            <a:r>
              <a:rPr lang="ru-RU" sz="1600" dirty="0">
                <a:latin typeface="Montserrat Medium" panose="020B0604020202020204" charset="-52"/>
              </a:rPr>
              <a:t>2. </a:t>
            </a: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Montserrat Medium" panose="020B0604020202020204" charset="-52"/>
              </a:rPr>
              <a:t>Персонализация</a:t>
            </a:r>
            <a:r>
              <a:rPr lang="ru-RU" sz="1600" dirty="0" smtClean="0">
                <a:latin typeface="Montserrat Medium" panose="020B0604020202020204" charset="-52"/>
              </a:rPr>
              <a:t> – создание ботом рекомендаций на основе результатов теста.</a:t>
            </a:r>
          </a:p>
          <a:p>
            <a:pPr>
              <a:lnSpc>
                <a:spcPct val="150000"/>
              </a:lnSpc>
            </a:pPr>
            <a:r>
              <a:rPr lang="ru-RU" sz="1600" dirty="0">
                <a:latin typeface="Montserrat Medium" panose="020B0604020202020204" charset="-52"/>
              </a:rPr>
              <a:t>3</a:t>
            </a:r>
            <a:r>
              <a:rPr lang="ru-RU" sz="1600" dirty="0" smtClean="0">
                <a:latin typeface="Montserrat Medium" panose="020B0604020202020204" charset="-52"/>
              </a:rPr>
              <a:t>. </a:t>
            </a: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Montserrat Medium" panose="020B0604020202020204" charset="-52"/>
              </a:rPr>
              <a:t>Удобство</a:t>
            </a:r>
            <a:r>
              <a:rPr lang="ru-RU" sz="1600" dirty="0" smtClean="0">
                <a:latin typeface="Montserrat Medium" panose="020B0604020202020204" charset="-52"/>
              </a:rPr>
              <a:t> </a:t>
            </a:r>
            <a:r>
              <a:rPr lang="ru-RU" sz="1600" dirty="0">
                <a:latin typeface="Montserrat Medium" panose="020B0604020202020204" charset="-52"/>
              </a:rPr>
              <a:t>– работает прямо в </a:t>
            </a:r>
            <a:r>
              <a:rPr lang="ru-RU" sz="1600" dirty="0" err="1" smtClean="0">
                <a:latin typeface="Montserrat Medium" panose="020B0604020202020204" charset="-52"/>
              </a:rPr>
              <a:t>Telegram</a:t>
            </a:r>
            <a:r>
              <a:rPr lang="ru-RU" sz="1600" dirty="0" smtClean="0">
                <a:latin typeface="Montserrat Medium" panose="020B0604020202020204" charset="-52"/>
              </a:rPr>
              <a:t>, не требуется установка дополнительного ПО, принимает форматы </a:t>
            </a:r>
            <a:r>
              <a:rPr lang="en-US" sz="1600" dirty="0" smtClean="0">
                <a:latin typeface="Montserrat Medium" panose="020B0604020202020204" charset="-52"/>
              </a:rPr>
              <a:t>pdf, </a:t>
            </a:r>
            <a:r>
              <a:rPr lang="en-US" sz="1600" dirty="0" err="1" smtClean="0">
                <a:latin typeface="Montserrat Medium" panose="020B0604020202020204" charset="-52"/>
              </a:rPr>
              <a:t>docx</a:t>
            </a:r>
            <a:r>
              <a:rPr lang="en-US" sz="1600" dirty="0" smtClean="0">
                <a:latin typeface="Montserrat Medium" panose="020B0604020202020204" charset="-52"/>
              </a:rPr>
              <a:t>, txt</a:t>
            </a:r>
            <a:endParaRPr lang="ru-RU" sz="1600" dirty="0">
              <a:latin typeface="Montserrat Medium" panose="020B0604020202020204" charset="-52"/>
            </a:endParaRPr>
          </a:p>
          <a:p>
            <a:pPr>
              <a:lnSpc>
                <a:spcPct val="150000"/>
              </a:lnSpc>
            </a:pPr>
            <a:r>
              <a:rPr lang="ru-RU" sz="1600" dirty="0">
                <a:latin typeface="Montserrat Medium" panose="020B0604020202020204" charset="-52"/>
              </a:rPr>
              <a:t>4</a:t>
            </a:r>
            <a:r>
              <a:rPr lang="ru-RU" sz="1600" dirty="0" smtClean="0">
                <a:latin typeface="Montserrat Medium" panose="020B0604020202020204" charset="-52"/>
              </a:rPr>
              <a:t>. </a:t>
            </a:r>
            <a:r>
              <a:rPr lang="ru-RU" sz="1600" dirty="0" smtClean="0">
                <a:solidFill>
                  <a:schemeClr val="accent5">
                    <a:lumMod val="75000"/>
                  </a:schemeClr>
                </a:solidFill>
                <a:latin typeface="Montserrat Medium" panose="020B0604020202020204" charset="-52"/>
              </a:rPr>
              <a:t>Универсальность</a:t>
            </a:r>
            <a:r>
              <a:rPr lang="ru-RU" sz="1600" dirty="0" smtClean="0">
                <a:latin typeface="Montserrat Medium" panose="020B0604020202020204" charset="-52"/>
              </a:rPr>
              <a:t> </a:t>
            </a:r>
            <a:r>
              <a:rPr lang="ru-RU" sz="1600" dirty="0">
                <a:latin typeface="Montserrat Medium" panose="020B0604020202020204" charset="-52"/>
              </a:rPr>
              <a:t>– подходит для образования, тренингов, корпоративного обучения.  </a:t>
            </a:r>
          </a:p>
          <a:p>
            <a:pPr>
              <a:lnSpc>
                <a:spcPct val="150000"/>
              </a:lnSpc>
            </a:pPr>
            <a:endParaRPr lang="ru-RU" sz="1600" dirty="0">
              <a:latin typeface="Montserrat Medium" panose="020B0604020202020204" charset="-52"/>
            </a:endParaRPr>
          </a:p>
        </p:txBody>
      </p:sp>
      <p:pic>
        <p:nvPicPr>
          <p:cNvPr id="4" name="Picture 2" descr="бизнес документ файл документ презентация квартиры значок зеленым PNG ,  архитектура, справочная информация, красивая PNG картинки и пнг рисунок для  бесплатной загруз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931" y="763334"/>
            <a:ext cx="954013" cy="95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59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11</a:t>
            </a:fld>
            <a:endParaRPr lang="ru"/>
          </a:p>
        </p:txBody>
      </p:sp>
      <p:sp>
        <p:nvSpPr>
          <p:cNvPr id="3" name="TextBox 2"/>
          <p:cNvSpPr txBox="1"/>
          <p:nvPr/>
        </p:nvSpPr>
        <p:spPr>
          <a:xfrm flipH="1">
            <a:off x="76200" y="1235750"/>
            <a:ext cx="92735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err="1" smtClean="0">
                <a:solidFill>
                  <a:schemeClr val="tx2">
                    <a:lumMod val="25000"/>
                  </a:schemeClr>
                </a:solidFill>
              </a:rPr>
              <a:t>Айгуль</a:t>
            </a:r>
            <a:r>
              <a:rPr lang="ru-RU" sz="1600" b="1" dirty="0" smtClean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ru-RU" sz="1600" b="1" dirty="0" err="1" smtClean="0">
                <a:solidFill>
                  <a:schemeClr val="tx2">
                    <a:lumMod val="25000"/>
                  </a:schemeClr>
                </a:solidFill>
              </a:rPr>
              <a:t>Учар</a:t>
            </a:r>
            <a:r>
              <a:rPr lang="ru-RU" sz="1600" b="1" dirty="0" smtClean="0">
                <a:solidFill>
                  <a:schemeClr val="tx2">
                    <a:lumMod val="25000"/>
                  </a:schemeClr>
                </a:solidFill>
              </a:rPr>
              <a:t> (ВМК, 3 курс)</a:t>
            </a:r>
          </a:p>
          <a:p>
            <a:r>
              <a:rPr lang="ru-RU" sz="1600" i="1" dirty="0">
                <a:solidFill>
                  <a:schemeClr val="tx2">
                    <a:lumMod val="25000"/>
                  </a:schemeClr>
                </a:solidFill>
              </a:rPr>
              <a:t>Функции для обращения к LLM, </a:t>
            </a:r>
            <a:r>
              <a:rPr lang="ru-RU" sz="1600" i="1" dirty="0" err="1">
                <a:solidFill>
                  <a:schemeClr val="tx2">
                    <a:lumMod val="25000"/>
                  </a:schemeClr>
                </a:solidFill>
              </a:rPr>
              <a:t>парсинга</a:t>
            </a:r>
            <a:r>
              <a:rPr lang="ru-RU" sz="1600" i="1" dirty="0">
                <a:solidFill>
                  <a:schemeClr val="tx2">
                    <a:lumMod val="25000"/>
                  </a:schemeClr>
                </a:solidFill>
              </a:rPr>
              <a:t> вывода, получения файла для скачивания</a:t>
            </a:r>
            <a:endParaRPr lang="ru-RU" sz="1600" i="1" dirty="0" smtClean="0">
              <a:solidFill>
                <a:schemeClr val="tx2">
                  <a:lumMod val="25000"/>
                </a:schemeClr>
              </a:solidFill>
            </a:endParaRPr>
          </a:p>
          <a:p>
            <a:endParaRPr lang="ru-RU" sz="1600" dirty="0" smtClean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ru-RU" sz="1600" b="1" dirty="0" smtClean="0">
                <a:solidFill>
                  <a:schemeClr val="tx2">
                    <a:lumMod val="25000"/>
                  </a:schemeClr>
                </a:solidFill>
              </a:rPr>
              <a:t>Ольга Филимонова (мехмат, 3 курс)</a:t>
            </a:r>
          </a:p>
          <a:p>
            <a:r>
              <a:rPr lang="ru-RU" sz="1600" i="1" dirty="0" smtClean="0">
                <a:solidFill>
                  <a:schemeClr val="tx2">
                    <a:lumMod val="25000"/>
                  </a:schemeClr>
                </a:solidFill>
              </a:rPr>
              <a:t>Создание базовых функций ботов, реализация взаимодействия пользователя и системы, распределение задач в команде</a:t>
            </a:r>
            <a:r>
              <a:rPr lang="ru-RU" sz="1600" i="1" dirty="0">
                <a:solidFill>
                  <a:schemeClr val="tx2">
                    <a:lumMod val="25000"/>
                  </a:schemeClr>
                </a:solidFill>
              </a:rPr>
              <a:t>, оформление </a:t>
            </a:r>
            <a:r>
              <a:rPr lang="ru-RU" sz="1600" i="1" dirty="0" smtClean="0">
                <a:solidFill>
                  <a:schemeClr val="tx2">
                    <a:lumMod val="25000"/>
                  </a:schemeClr>
                </a:solidFill>
              </a:rPr>
              <a:t>презентации</a:t>
            </a:r>
          </a:p>
          <a:p>
            <a:endParaRPr lang="ru-RU" sz="16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ru-RU" sz="1600" b="1" dirty="0" smtClean="0">
                <a:solidFill>
                  <a:schemeClr val="tx2">
                    <a:lumMod val="25000"/>
                  </a:schemeClr>
                </a:solidFill>
              </a:rPr>
              <a:t>Владислав </a:t>
            </a:r>
            <a:r>
              <a:rPr lang="ru-RU" sz="1600" b="1" dirty="0" err="1" smtClean="0">
                <a:solidFill>
                  <a:schemeClr val="tx2">
                    <a:lumMod val="25000"/>
                  </a:schemeClr>
                </a:solidFill>
              </a:rPr>
              <a:t>Хлызов</a:t>
            </a:r>
            <a:r>
              <a:rPr lang="ru-RU" sz="1600" b="1" dirty="0" smtClean="0">
                <a:solidFill>
                  <a:schemeClr val="tx2">
                    <a:lumMod val="25000"/>
                  </a:schemeClr>
                </a:solidFill>
              </a:rPr>
              <a:t> (экономический, 2 курс)</a:t>
            </a:r>
          </a:p>
          <a:p>
            <a:r>
              <a:rPr lang="ru-RU" sz="1600" i="1" dirty="0" smtClean="0">
                <a:solidFill>
                  <a:schemeClr val="tx2">
                    <a:lumMod val="25000"/>
                  </a:schemeClr>
                </a:solidFill>
              </a:rPr>
              <a:t>Подключение обработки </a:t>
            </a:r>
            <a:r>
              <a:rPr lang="ru-RU" sz="1600" i="1" dirty="0">
                <a:solidFill>
                  <a:schemeClr val="tx2">
                    <a:lumMod val="25000"/>
                  </a:schemeClr>
                </a:solidFill>
              </a:rPr>
              <a:t>форматов </a:t>
            </a:r>
            <a:r>
              <a:rPr lang="ru-RU" sz="1600" i="1" dirty="0" err="1">
                <a:solidFill>
                  <a:schemeClr val="tx2">
                    <a:lumMod val="25000"/>
                  </a:schemeClr>
                </a:solidFill>
              </a:rPr>
              <a:t>pdf</a:t>
            </a:r>
            <a:r>
              <a:rPr lang="ru-RU" sz="1600" i="1" dirty="0">
                <a:solidFill>
                  <a:schemeClr val="tx2">
                    <a:lumMod val="25000"/>
                  </a:schemeClr>
                </a:solidFill>
              </a:rPr>
              <a:t> и </a:t>
            </a:r>
            <a:r>
              <a:rPr lang="ru-RU" sz="1600" i="1" dirty="0" err="1">
                <a:solidFill>
                  <a:schemeClr val="tx2">
                    <a:lumMod val="25000"/>
                  </a:schemeClr>
                </a:solidFill>
              </a:rPr>
              <a:t>docx</a:t>
            </a:r>
            <a:r>
              <a:rPr lang="ru-RU" sz="1600" i="1" dirty="0">
                <a:solidFill>
                  <a:schemeClr val="tx2">
                    <a:lumMod val="25000"/>
                  </a:schemeClr>
                </a:solidFill>
              </a:rPr>
              <a:t>, </a:t>
            </a:r>
            <a:r>
              <a:rPr lang="ru-RU" sz="1600" i="1" dirty="0" smtClean="0">
                <a:solidFill>
                  <a:schemeClr val="tx2">
                    <a:lumMod val="25000"/>
                  </a:schemeClr>
                </a:solidFill>
              </a:rPr>
              <a:t>оптимизация текстов</a:t>
            </a:r>
          </a:p>
          <a:p>
            <a:endParaRPr lang="ru-RU" sz="1600" dirty="0">
              <a:solidFill>
                <a:schemeClr val="tx2">
                  <a:lumMod val="25000"/>
                </a:schemeClr>
              </a:solidFill>
            </a:endParaRPr>
          </a:p>
          <a:p>
            <a:r>
              <a:rPr lang="ru-RU" sz="1600" b="1" dirty="0" smtClean="0">
                <a:solidFill>
                  <a:schemeClr val="tx2">
                    <a:lumMod val="25000"/>
                  </a:schemeClr>
                </a:solidFill>
              </a:rPr>
              <a:t>Кристина Литвинова (геологический, 1 год магистратуры)</a:t>
            </a:r>
          </a:p>
          <a:p>
            <a:r>
              <a:rPr lang="ru-RU" sz="1600" i="1" dirty="0">
                <a:solidFill>
                  <a:schemeClr val="tx2">
                    <a:lumMod val="25000"/>
                  </a:schemeClr>
                </a:solidFill>
              </a:rPr>
              <a:t>Поиск документов для генерации материалов и </a:t>
            </a:r>
            <a:r>
              <a:rPr lang="ru-RU" sz="1600" i="1" dirty="0" smtClean="0">
                <a:solidFill>
                  <a:schemeClr val="tx2">
                    <a:lumMod val="25000"/>
                  </a:schemeClr>
                </a:solidFill>
              </a:rPr>
              <a:t>тестов, оформление </a:t>
            </a:r>
            <a:r>
              <a:rPr lang="ru-RU" sz="1600" i="1" dirty="0">
                <a:solidFill>
                  <a:schemeClr val="tx2">
                    <a:lumMod val="25000"/>
                  </a:schemeClr>
                </a:solidFill>
              </a:rPr>
              <a:t>презентации</a:t>
            </a:r>
          </a:p>
        </p:txBody>
      </p:sp>
      <p:sp>
        <p:nvSpPr>
          <p:cNvPr id="4" name="TextBox 3"/>
          <p:cNvSpPr txBox="1"/>
          <p:nvPr/>
        </p:nvSpPr>
        <p:spPr>
          <a:xfrm flipH="1">
            <a:off x="2423161" y="670560"/>
            <a:ext cx="4427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accent5">
                    <a:lumMod val="75000"/>
                  </a:schemeClr>
                </a:solidFill>
              </a:rPr>
              <a:t>Над проектом работали:</a:t>
            </a:r>
            <a:endParaRPr lang="ru-RU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964932" y="4542235"/>
            <a:ext cx="7343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b="1" i="1" dirty="0" smtClean="0">
                <a:solidFill>
                  <a:schemeClr val="accent5">
                    <a:lumMod val="75000"/>
                  </a:schemeClr>
                </a:solidFill>
              </a:rPr>
              <a:t>Спасибо за внимание! Готовы ответить на Ваши вопросы.</a:t>
            </a:r>
            <a:endParaRPr lang="ru-RU" sz="18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64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D608289-8F08-4B92-A068-04D517065473}"/>
              </a:ext>
            </a:extLst>
          </p:cNvPr>
          <p:cNvSpPr txBox="1"/>
          <p:nvPr/>
        </p:nvSpPr>
        <p:spPr>
          <a:xfrm>
            <a:off x="807720" y="975220"/>
            <a:ext cx="7086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28AFCA"/>
                </a:solidFill>
                <a:effectLst/>
                <a:latin typeface="Montserrat" panose="00000500000000000000" pitchFamily="2" charset="-52"/>
                <a:ea typeface="Calibri" panose="020F0502020204030204" pitchFamily="34" charset="0"/>
              </a:rPr>
              <a:t>Ссылки для тестирования</a:t>
            </a:r>
            <a:endParaRPr lang="ru-RU" sz="2400" dirty="0">
              <a:solidFill>
                <a:srgbClr val="28AFCA"/>
              </a:solidFill>
              <a:latin typeface="Montserrat" panose="00000500000000000000" pitchFamily="2" charset="-52"/>
            </a:endParaRPr>
          </a:p>
        </p:txBody>
      </p:sp>
      <p:sp>
        <p:nvSpPr>
          <p:cNvPr id="15" name="AutoShape 2">
            <a:extLst>
              <a:ext uri="{FF2B5EF4-FFF2-40B4-BE49-F238E27FC236}">
                <a16:creationId xmlns:a16="http://schemas.microsoft.com/office/drawing/2014/main" id="{37BFF518-DD0C-4ACC-BFB4-B981A3D6D7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74820" y="2122170"/>
            <a:ext cx="1711842" cy="171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6" name="AutoShape 4">
            <a:extLst>
              <a:ext uri="{FF2B5EF4-FFF2-40B4-BE49-F238E27FC236}">
                <a16:creationId xmlns:a16="http://schemas.microsoft.com/office/drawing/2014/main" id="{BE96D1E3-DCC3-4E6C-8667-B4FCF0BF66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7220" y="2274570"/>
            <a:ext cx="2115878" cy="211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AutoShape 8">
            <a:extLst>
              <a:ext uri="{FF2B5EF4-FFF2-40B4-BE49-F238E27FC236}">
                <a16:creationId xmlns:a16="http://schemas.microsoft.com/office/drawing/2014/main" id="{DD151970-73A0-4D2D-96B1-18AECF01EF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7220" y="2274570"/>
            <a:ext cx="1559442" cy="155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3EACE86-4504-41AE-8D5A-50ABAE146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67" t="37571" r="18264" b="25788"/>
          <a:stretch/>
        </p:blipFill>
        <p:spPr>
          <a:xfrm>
            <a:off x="1895263" y="1993321"/>
            <a:ext cx="2233537" cy="245903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D33DF174-66D3-48F1-B090-1511FB609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09" t="37768" r="21057" b="25581"/>
          <a:stretch/>
        </p:blipFill>
        <p:spPr>
          <a:xfrm>
            <a:off x="4763385" y="1993321"/>
            <a:ext cx="2078133" cy="251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87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944EC9-012A-07E4-CD98-C350547A1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3" r="55307" b="68307"/>
          <a:stretch/>
        </p:blipFill>
        <p:spPr>
          <a:xfrm>
            <a:off x="-73660" y="1239520"/>
            <a:ext cx="9291320" cy="390398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TESTORY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>
                    <a:lumMod val="95000"/>
                  </a:schemeClr>
                </a:solidFill>
              </a:rPr>
              <a:t>ФАБРИКА ЦИФРОВОГО КОНТЕНТА</a:t>
            </a:r>
            <a:endParaRPr lang="ru-RU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311700" y="4026664"/>
            <a:ext cx="8833105" cy="46166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ru-RU" sz="1200" i="1" dirty="0" smtClean="0">
                <a:solidFill>
                  <a:schemeClr val="bg1"/>
                </a:solidFill>
                <a:latin typeface="Montserrat Medium" panose="020B0604020202020204" charset="-52"/>
              </a:rPr>
              <a:t>Подготовили: </a:t>
            </a:r>
            <a:r>
              <a:rPr lang="ru-RU" sz="1200" i="1" dirty="0" err="1" smtClean="0">
                <a:solidFill>
                  <a:schemeClr val="bg1"/>
                </a:solidFill>
                <a:latin typeface="Montserrat Medium" panose="020B0604020202020204" charset="-52"/>
              </a:rPr>
              <a:t>Айгуль</a:t>
            </a:r>
            <a:r>
              <a:rPr lang="ru-RU" sz="1200" i="1" dirty="0" smtClean="0">
                <a:solidFill>
                  <a:schemeClr val="bg1"/>
                </a:solidFill>
                <a:latin typeface="Montserrat Medium" panose="020B0604020202020204" charset="-52"/>
              </a:rPr>
              <a:t> </a:t>
            </a:r>
            <a:r>
              <a:rPr lang="ru-RU" sz="1200" i="1" dirty="0" err="1" smtClean="0">
                <a:solidFill>
                  <a:schemeClr val="bg1"/>
                </a:solidFill>
                <a:latin typeface="Montserrat Medium" panose="020B0604020202020204" charset="-52"/>
              </a:rPr>
              <a:t>Учар</a:t>
            </a:r>
            <a:r>
              <a:rPr lang="ru-RU" sz="1200" i="1" dirty="0" smtClean="0">
                <a:solidFill>
                  <a:schemeClr val="bg1"/>
                </a:solidFill>
                <a:latin typeface="Montserrat Medium" panose="020B0604020202020204" charset="-52"/>
              </a:rPr>
              <a:t> (ВМК, 3 курс), Ольга Филимонова (мехмат, 3 курс), </a:t>
            </a:r>
          </a:p>
          <a:p>
            <a:r>
              <a:rPr lang="ru-RU" sz="1200" i="1" dirty="0" smtClean="0">
                <a:solidFill>
                  <a:schemeClr val="bg1"/>
                </a:solidFill>
                <a:latin typeface="Montserrat Medium" panose="020B0604020202020204" charset="-52"/>
              </a:rPr>
              <a:t>Владислав </a:t>
            </a:r>
            <a:r>
              <a:rPr lang="ru-RU" sz="1200" i="1" dirty="0" err="1" smtClean="0">
                <a:solidFill>
                  <a:schemeClr val="bg1"/>
                </a:solidFill>
                <a:latin typeface="Montserrat Medium" panose="020B0604020202020204" charset="-52"/>
              </a:rPr>
              <a:t>Хлызов</a:t>
            </a:r>
            <a:r>
              <a:rPr lang="ru-RU" sz="1200" i="1" dirty="0" smtClean="0">
                <a:solidFill>
                  <a:schemeClr val="bg1"/>
                </a:solidFill>
                <a:latin typeface="Montserrat Medium" panose="020B0604020202020204" charset="-52"/>
              </a:rPr>
              <a:t> (экономический, 2 курс), Кристина Литвинова (геологический, 1 год магистратуры)</a:t>
            </a:r>
            <a:endParaRPr lang="ru-RU" sz="1200" i="1" dirty="0">
              <a:solidFill>
                <a:schemeClr val="bg1"/>
              </a:solidFill>
              <a:latin typeface="Montserrat Medium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96534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000">
                <a:solidFill>
                  <a:srgbClr val="595959"/>
                </a:solidFill>
              </a:rPr>
              <a:t>3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5307E9E-650C-41FD-9111-53BF7ADDF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0" y="893300"/>
            <a:ext cx="8501278" cy="483000"/>
          </a:xfrm>
        </p:spPr>
        <p:txBody>
          <a:bodyPr/>
          <a:lstStyle/>
          <a:p>
            <a:pPr algn="ctr"/>
            <a:r>
              <a:rPr lang="ru-RU" sz="2400" b="1" dirty="0" smtClean="0">
                <a:solidFill>
                  <a:srgbClr val="28AFCA"/>
                </a:solidFill>
                <a:latin typeface="Montserrat" panose="00000500000000000000" pitchFamily="2" charset="-52"/>
              </a:rPr>
              <a:t>Постановка задачи</a:t>
            </a:r>
            <a:endParaRPr lang="ru-RU" sz="2400" b="1" dirty="0">
              <a:solidFill>
                <a:srgbClr val="28AFCA"/>
              </a:solidFill>
              <a:latin typeface="Montserrat" panose="00000500000000000000" pitchFamily="2" charset="-52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D127BD9-1F58-47E8-B89F-5402AE2EB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10" y="1376300"/>
            <a:ext cx="3907550" cy="32932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chemeClr val="tx1"/>
                </a:solidFill>
                <a:latin typeface="Montserrat Medium" panose="00000600000000000000" pitchFamily="2" charset="-52"/>
              </a:rPr>
              <a:t>Проблема: довольно часто в компаниях необходимо отслеживать уровень подготовки персонала. Разработка материалов для оценивания занимает дополнительное время. Может потребоваться </a:t>
            </a:r>
            <a:r>
              <a:rPr lang="ru-RU" sz="1600" dirty="0" err="1" smtClean="0">
                <a:solidFill>
                  <a:schemeClr val="tx1"/>
                </a:solidFill>
                <a:latin typeface="Montserrat Medium" panose="00000600000000000000" pitchFamily="2" charset="-52"/>
              </a:rPr>
              <a:t>найм</a:t>
            </a:r>
            <a:r>
              <a:rPr lang="ru-RU" sz="1600" dirty="0" smtClean="0">
                <a:solidFill>
                  <a:schemeClr val="tx1"/>
                </a:solidFill>
                <a:latin typeface="Montserrat Medium" panose="00000600000000000000" pitchFamily="2" charset="-52"/>
              </a:rPr>
              <a:t> методистов, что порождает расходы.</a:t>
            </a:r>
          </a:p>
          <a:p>
            <a:endParaRPr lang="ru-RU" sz="1600" dirty="0" smtClean="0">
              <a:solidFill>
                <a:schemeClr val="tx1"/>
              </a:solidFill>
              <a:latin typeface="Montserrat Medium" panose="00000600000000000000" pitchFamily="2" charset="-52"/>
            </a:endParaRPr>
          </a:p>
          <a:p>
            <a:r>
              <a:rPr lang="ru-RU" sz="1600" dirty="0" smtClean="0">
                <a:solidFill>
                  <a:schemeClr val="tx1"/>
                </a:solidFill>
                <a:latin typeface="Montserrat Medium" panose="00000600000000000000" pitchFamily="2" charset="-52"/>
              </a:rPr>
              <a:t>Цель: автоматизировать процесс создания материалов для оценивания</a:t>
            </a:r>
            <a:endParaRPr lang="ru-RU" sz="1600" dirty="0" smtClean="0">
              <a:solidFill>
                <a:schemeClr val="tx1"/>
              </a:solidFill>
              <a:latin typeface="Montserrat Medium" panose="00000600000000000000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90" y="1777034"/>
            <a:ext cx="2491740" cy="2491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495710" y="1555816"/>
            <a:ext cx="5771088" cy="5720403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 smtClean="0"/>
              <a:t>Telegram-bot</a:t>
            </a:r>
            <a:r>
              <a:rPr lang="ru-RU" sz="2400" dirty="0"/>
              <a:t>, который умеет: 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1. Генерировать учебные материалы по заданным документам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2</a:t>
            </a:r>
            <a:r>
              <a:rPr lang="ru-RU" sz="2400" dirty="0"/>
              <a:t>. Проводить интерактивный тест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3. Проверять тесты и пояснять 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ошибки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endParaRPr lang="ru-RU" sz="2400" dirty="0"/>
          </a:p>
          <a:p>
            <a:pPr marL="457200" indent="-457200">
              <a:lnSpc>
                <a:spcPct val="110000"/>
              </a:lnSpc>
              <a:buAutoNum type="arabicPeriod"/>
            </a:pPr>
            <a:endParaRPr lang="ru-RU" sz="2400" dirty="0"/>
          </a:p>
          <a:p>
            <a:pPr>
              <a:lnSpc>
                <a:spcPct val="110000"/>
              </a:lnSpc>
            </a:pPr>
            <a:endParaRPr lang="ru-RU" sz="2400" dirty="0"/>
          </a:p>
          <a:p>
            <a:pPr>
              <a:lnSpc>
                <a:spcPct val="110000"/>
              </a:lnSpc>
            </a:pPr>
            <a:endParaRPr lang="ru-RU" sz="2400" dirty="0"/>
          </a:p>
          <a:p>
            <a:pPr>
              <a:lnSpc>
                <a:spcPct val="110000"/>
              </a:lnSpc>
            </a:pPr>
            <a:r>
              <a:rPr lang="ru-RU" sz="1200" dirty="0"/>
              <a:t>, </a:t>
            </a:r>
          </a:p>
          <a:p>
            <a:pPr>
              <a:lnSpc>
                <a:spcPct val="110000"/>
              </a:lnSpc>
            </a:pPr>
            <a:endParaRPr lang="ru-RU" sz="1200" dirty="0"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Должность</a:t>
            </a:r>
            <a:endParaRPr sz="13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1260425" y="761152"/>
            <a:ext cx="6179804" cy="562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2400" b="1" dirty="0" smtClean="0">
                <a:solidFill>
                  <a:srgbClr val="28AFCA"/>
                </a:solidFill>
                <a:latin typeface="Montserrat" panose="00000500000000000000" pitchFamily="2" charset="-52"/>
                <a:sym typeface="Montserrat"/>
              </a:rPr>
              <a:t>Предложенное решение:</a:t>
            </a:r>
            <a:r>
              <a:rPr lang="ru-RU" sz="2400" b="1" dirty="0">
                <a:solidFill>
                  <a:srgbClr val="28AFCA"/>
                </a:solidFill>
                <a:latin typeface="Montserrat" panose="00000500000000000000" pitchFamily="2" charset="-52"/>
                <a:sym typeface="Montserrat"/>
              </a:rPr>
              <a:t> </a:t>
            </a:r>
            <a:r>
              <a:rPr lang="en-US" sz="2400" b="1" dirty="0" err="1" smtClean="0">
                <a:solidFill>
                  <a:srgbClr val="28AFCA"/>
                </a:solidFill>
                <a:latin typeface="Montserrat" panose="00000500000000000000" pitchFamily="2" charset="-52"/>
                <a:sym typeface="Montserrat"/>
              </a:rPr>
              <a:t>Testory</a:t>
            </a:r>
            <a:endParaRPr lang="ru-RU" sz="2400" b="1" dirty="0">
              <a:solidFill>
                <a:srgbClr val="28AFCA"/>
              </a:solidFill>
              <a:latin typeface="Montserrat" panose="00000500000000000000" pitchFamily="2" charset="-52"/>
              <a:sym typeface="Montserra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0E294D-7138-42B0-8715-49CAE42D6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52" t="2300" r="16660" b="8267"/>
          <a:stretch/>
        </p:blipFill>
        <p:spPr>
          <a:xfrm>
            <a:off x="6339139" y="2063694"/>
            <a:ext cx="2506980" cy="1965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/>
        </p:nvSpPr>
        <p:spPr>
          <a:xfrm>
            <a:off x="1079854" y="1465420"/>
            <a:ext cx="8784000" cy="309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 Medium"/>
                <a:ea typeface="Montserrat Medium"/>
                <a:cs typeface="Montserrat Medium"/>
                <a:sym typeface="Montserrat Medium"/>
              </a:rPr>
              <a:t>Схема работы бота для преподавателя 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10" name="Google Shape;110;p20"/>
          <p:cNvGrpSpPr/>
          <p:nvPr/>
        </p:nvGrpSpPr>
        <p:grpSpPr>
          <a:xfrm>
            <a:off x="1182826" y="2045281"/>
            <a:ext cx="6317796" cy="2510727"/>
            <a:chOff x="145375" y="2031426"/>
            <a:chExt cx="6317796" cy="2510727"/>
          </a:xfrm>
        </p:grpSpPr>
        <p:sp>
          <p:nvSpPr>
            <p:cNvPr id="111" name="Google Shape;111;p20"/>
            <p:cNvSpPr/>
            <p:nvPr/>
          </p:nvSpPr>
          <p:spPr>
            <a:xfrm>
              <a:off x="4723622" y="3801240"/>
              <a:ext cx="1739549" cy="660900"/>
            </a:xfrm>
            <a:prstGeom prst="rect">
              <a:avLst/>
            </a:prstGeom>
            <a:solidFill>
              <a:srgbClr val="A9E0EB"/>
            </a:solidFill>
            <a:ln>
              <a:noFill/>
            </a:ln>
          </p:spPr>
          <p:txBody>
            <a:bodyPr spcFirstLastPara="1" wrap="square" lIns="90000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Разбор ошибок</a:t>
              </a:r>
              <a:endParaRPr dirty="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145376" y="2031426"/>
              <a:ext cx="2065199" cy="862493"/>
            </a:xfrm>
            <a:prstGeom prst="roundRect">
              <a:avLst>
                <a:gd name="adj" fmla="val 50000"/>
              </a:avLst>
            </a:prstGeom>
            <a:solidFill>
              <a:srgbClr val="28AFCA"/>
            </a:solidFill>
            <a:ln>
              <a:noFill/>
            </a:ln>
          </p:spPr>
          <p:txBody>
            <a:bodyPr spcFirstLastPara="1" wrap="square" lIns="90000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В</a:t>
              </a:r>
              <a:r>
                <a:rPr lang="ru" dirty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вод </a:t>
              </a:r>
              <a:r>
                <a:rPr lang="ru" dirty="0" smtClean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преподавател</a:t>
              </a:r>
              <a:r>
                <a:rPr lang="ru-RU" dirty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я</a:t>
              </a:r>
              <a:r>
                <a:rPr lang="ru" dirty="0" smtClean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</a:t>
              </a:r>
              <a:endParaRPr lang="ru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(файл </a:t>
              </a:r>
              <a:r>
                <a:rPr lang="en-US" dirty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pdf</a:t>
              </a:r>
              <a:r>
                <a:rPr lang="ru-RU" dirty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., </a:t>
              </a:r>
              <a:r>
                <a:rPr lang="en-US" dirty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docx</a:t>
              </a:r>
              <a:r>
                <a:rPr lang="ru-RU" dirty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., </a:t>
              </a:r>
              <a:r>
                <a:rPr lang="en-US" dirty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txt)</a:t>
              </a:r>
              <a:endParaRPr dirty="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145375" y="3679660"/>
              <a:ext cx="2109483" cy="862493"/>
            </a:xfrm>
            <a:prstGeom prst="roundRect">
              <a:avLst>
                <a:gd name="adj" fmla="val 50000"/>
              </a:avLst>
            </a:prstGeom>
            <a:solidFill>
              <a:srgbClr val="A9E0EB"/>
            </a:solidFill>
            <a:ln>
              <a:noFill/>
            </a:ln>
          </p:spPr>
          <p:txBody>
            <a:bodyPr spcFirstLastPara="1" wrap="square" lIns="90000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Выбор темы </a:t>
              </a:r>
              <a:endParaRPr dirty="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2487864" y="2031426"/>
              <a:ext cx="1912451" cy="860615"/>
            </a:xfrm>
            <a:prstGeom prst="rect">
              <a:avLst/>
            </a:prstGeom>
            <a:solidFill>
              <a:srgbClr val="28AFCA"/>
            </a:solidFill>
            <a:ln>
              <a:noFill/>
            </a:ln>
          </p:spPr>
          <p:txBody>
            <a:bodyPr spcFirstLastPara="1" wrap="square" lIns="90000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dirty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Генерация тестов </a:t>
              </a:r>
              <a:r>
                <a:rPr lang="ru-RU" dirty="0" smtClean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в формате </a:t>
              </a:r>
              <a:r>
                <a:rPr lang="en-US" dirty="0" smtClean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.</a:t>
              </a:r>
              <a:r>
                <a:rPr lang="en-US" dirty="0" err="1" smtClean="0">
                  <a:solidFill>
                    <a:srgbClr val="FFFFF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docx</a:t>
              </a:r>
              <a:endParaRPr dirty="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2558578" y="3732800"/>
              <a:ext cx="1841737" cy="751557"/>
            </a:xfrm>
            <a:prstGeom prst="rect">
              <a:avLst/>
            </a:prstGeom>
            <a:solidFill>
              <a:srgbClr val="A9E0EB"/>
            </a:solidFill>
            <a:ln>
              <a:noFill/>
            </a:ln>
          </p:spPr>
          <p:txBody>
            <a:bodyPr spcFirstLastPara="1" wrap="square" lIns="90000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Прохождение теста </a:t>
              </a:r>
              <a:endParaRPr dirty="0"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cxnSp>
          <p:nvCxnSpPr>
            <p:cNvPr id="121" name="Google Shape;121;p20"/>
            <p:cNvCxnSpPr>
              <a:cxnSpLocks/>
              <a:stCxn id="112" idx="3"/>
              <a:endCxn id="115" idx="1"/>
            </p:cNvCxnSpPr>
            <p:nvPr/>
          </p:nvCxnSpPr>
          <p:spPr>
            <a:xfrm flipV="1">
              <a:off x="2210575" y="2461734"/>
              <a:ext cx="277289" cy="939"/>
            </a:xfrm>
            <a:prstGeom prst="straightConnector1">
              <a:avLst/>
            </a:prstGeom>
            <a:noFill/>
            <a:ln w="12700" cap="flat" cmpd="sng">
              <a:solidFill>
                <a:srgbClr val="353535"/>
              </a:solidFill>
              <a:prstDash val="solid"/>
              <a:miter lim="800000"/>
              <a:headEnd type="none" w="sm" len="sm"/>
              <a:tailEnd type="stealth" w="lg" len="lg"/>
            </a:ln>
          </p:spPr>
        </p:cxnSp>
        <p:cxnSp>
          <p:nvCxnSpPr>
            <p:cNvPr id="122" name="Google Shape;122;p20"/>
            <p:cNvCxnSpPr>
              <a:cxnSpLocks/>
              <a:stCxn id="113" idx="3"/>
              <a:endCxn id="116" idx="1"/>
            </p:cNvCxnSpPr>
            <p:nvPr/>
          </p:nvCxnSpPr>
          <p:spPr>
            <a:xfrm flipV="1">
              <a:off x="2254858" y="4108579"/>
              <a:ext cx="303720" cy="2328"/>
            </a:xfrm>
            <a:prstGeom prst="straightConnector1">
              <a:avLst/>
            </a:prstGeom>
            <a:noFill/>
            <a:ln w="12700" cap="flat" cmpd="sng">
              <a:solidFill>
                <a:srgbClr val="353535"/>
              </a:solidFill>
              <a:prstDash val="solid"/>
              <a:miter lim="800000"/>
              <a:headEnd type="none" w="sm" len="sm"/>
              <a:tailEnd type="stealth" w="lg" len="lg"/>
            </a:ln>
          </p:spPr>
        </p:cxnSp>
        <p:cxnSp>
          <p:nvCxnSpPr>
            <p:cNvPr id="126" name="Google Shape;126;p20"/>
            <p:cNvCxnSpPr>
              <a:cxnSpLocks/>
              <a:stCxn id="116" idx="3"/>
            </p:cNvCxnSpPr>
            <p:nvPr/>
          </p:nvCxnSpPr>
          <p:spPr>
            <a:xfrm>
              <a:off x="4400315" y="4108579"/>
              <a:ext cx="323307" cy="0"/>
            </a:xfrm>
            <a:prstGeom prst="straightConnector1">
              <a:avLst/>
            </a:prstGeom>
            <a:noFill/>
            <a:ln w="12700" cap="flat" cmpd="sng">
              <a:solidFill>
                <a:srgbClr val="353535"/>
              </a:solidFill>
              <a:prstDash val="solid"/>
              <a:miter lim="800000"/>
              <a:headEnd type="none" w="sm" len="sm"/>
              <a:tailEnd type="stealth" w="lg" len="lg"/>
            </a:ln>
          </p:spPr>
        </p:cxnSp>
      </p:grpSp>
      <p:sp>
        <p:nvSpPr>
          <p:cNvPr id="130" name="Google Shape;130;p20"/>
          <p:cNvSpPr txBox="1">
            <a:spLocks noGrp="1"/>
          </p:cNvSpPr>
          <p:nvPr>
            <p:ph type="sldNum" idx="12"/>
          </p:nvPr>
        </p:nvSpPr>
        <p:spPr>
          <a:xfrm>
            <a:off x="9345294" y="467707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</a:t>
            </a:fld>
            <a:endParaRPr/>
          </a:p>
        </p:txBody>
      </p:sp>
      <p:sp>
        <p:nvSpPr>
          <p:cNvPr id="131" name="Google Shape;131;p20"/>
          <p:cNvSpPr txBox="1"/>
          <p:nvPr/>
        </p:nvSpPr>
        <p:spPr>
          <a:xfrm>
            <a:off x="192084" y="655250"/>
            <a:ext cx="870957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28AFCA"/>
                </a:solidFill>
                <a:latin typeface="Montserrat"/>
                <a:ea typeface="Montserrat"/>
                <a:cs typeface="Montserrat"/>
                <a:sym typeface="Montserrat"/>
              </a:rPr>
              <a:t>Как это работает? </a:t>
            </a:r>
            <a:endParaRPr sz="2400" b="1" dirty="0">
              <a:solidFill>
                <a:srgbClr val="28AF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115;p20">
            <a:extLst>
              <a:ext uri="{FF2B5EF4-FFF2-40B4-BE49-F238E27FC236}">
                <a16:creationId xmlns:a16="http://schemas.microsoft.com/office/drawing/2014/main" id="{6F7A7428-06F9-4266-A550-65C985B7CBB1}"/>
              </a:ext>
            </a:extLst>
          </p:cNvPr>
          <p:cNvSpPr/>
          <p:nvPr/>
        </p:nvSpPr>
        <p:spPr>
          <a:xfrm>
            <a:off x="5738946" y="2045281"/>
            <a:ext cx="1912451" cy="869095"/>
          </a:xfrm>
          <a:prstGeom prst="rect">
            <a:avLst/>
          </a:prstGeom>
          <a:solidFill>
            <a:srgbClr val="28AFCA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Раздача </a:t>
            </a:r>
            <a:r>
              <a:rPr lang="ru-RU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материал</a:t>
            </a:r>
            <a:r>
              <a:rPr lang="ru-RU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ов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проходящим </a:t>
            </a:r>
            <a:r>
              <a:rPr lang="ru-RU" dirty="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тест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33" name="Google Shape;121;p20">
            <a:extLst>
              <a:ext uri="{FF2B5EF4-FFF2-40B4-BE49-F238E27FC236}">
                <a16:creationId xmlns:a16="http://schemas.microsoft.com/office/drawing/2014/main" id="{2B628D2E-FD72-4F50-AC6A-4C748A2373ED}"/>
              </a:ext>
            </a:extLst>
          </p:cNvPr>
          <p:cNvCxnSpPr>
            <a:cxnSpLocks/>
            <a:stCxn id="115" idx="3"/>
          </p:cNvCxnSpPr>
          <p:nvPr/>
        </p:nvCxnSpPr>
        <p:spPr>
          <a:xfrm flipV="1">
            <a:off x="5437766" y="2469983"/>
            <a:ext cx="311377" cy="5606"/>
          </a:xfrm>
          <a:prstGeom prst="straightConnector1">
            <a:avLst/>
          </a:prstGeom>
          <a:noFill/>
          <a:ln w="12700" cap="flat" cmpd="sng">
            <a:solidFill>
              <a:srgbClr val="353535"/>
            </a:solidFill>
            <a:prstDash val="solid"/>
            <a:miter lim="800000"/>
            <a:headEnd type="none" w="sm" len="sm"/>
            <a:tailEnd type="stealth" w="lg" len="lg"/>
          </a:ln>
        </p:spPr>
      </p:cxnSp>
      <p:sp>
        <p:nvSpPr>
          <p:cNvPr id="81" name="Google Shape;109;p20">
            <a:extLst>
              <a:ext uri="{FF2B5EF4-FFF2-40B4-BE49-F238E27FC236}">
                <a16:creationId xmlns:a16="http://schemas.microsoft.com/office/drawing/2014/main" id="{21D64190-138C-4540-97A5-91EDA5BF33EC}"/>
              </a:ext>
            </a:extLst>
          </p:cNvPr>
          <p:cNvSpPr txBox="1"/>
          <p:nvPr/>
        </p:nvSpPr>
        <p:spPr>
          <a:xfrm>
            <a:off x="1052836" y="3235234"/>
            <a:ext cx="8784000" cy="309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Montserrat Medium"/>
                <a:ea typeface="Montserrat Medium"/>
                <a:cs typeface="Montserrat Medium"/>
                <a:sym typeface="Montserrat Medium"/>
              </a:rPr>
              <a:t>Схема работы для экзаменуемого </a:t>
            </a:r>
            <a:endParaRPr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6</a:t>
            </a:fld>
            <a:endParaRPr/>
          </a:p>
        </p:txBody>
      </p:sp>
      <p:pic>
        <p:nvPicPr>
          <p:cNvPr id="2" name="bandicam 2025-07-11 22-16-42-295">
            <a:hlinkClick r:id="" action="ppaction://media"/>
            <a:extLst>
              <a:ext uri="{FF2B5EF4-FFF2-40B4-BE49-F238E27FC236}">
                <a16:creationId xmlns:a16="http://schemas.microsoft.com/office/drawing/2014/main" id="{3EC50A6D-91B6-4DF0-B243-67F5C05F6E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1356" y="647700"/>
            <a:ext cx="7488563" cy="4212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3345872" y="138546"/>
            <a:ext cx="255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accent5">
                    <a:lumMod val="75000"/>
                  </a:schemeClr>
                </a:solidFill>
              </a:rPr>
              <a:t>Демонстрация</a:t>
            </a:r>
            <a:endParaRPr lang="ru-RU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967"/>
    </mc:Choice>
    <mc:Fallback xmlns="">
      <p:transition spd="slow" advTm="100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9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83EF7AC-0E7F-4CE7-9EA8-1B31BF5441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7</a:t>
            </a:fld>
            <a:endParaRPr lang="ru"/>
          </a:p>
        </p:txBody>
      </p:sp>
      <p:pic>
        <p:nvPicPr>
          <p:cNvPr id="3" name="bandicam 2025-07-11 22-43-28-153 (1)">
            <a:hlinkClick r:id="" action="ppaction://media"/>
            <a:extLst>
              <a:ext uri="{FF2B5EF4-FFF2-40B4-BE49-F238E27FC236}">
                <a16:creationId xmlns:a16="http://schemas.microsoft.com/office/drawing/2014/main" id="{33F991FD-3CCF-40EB-9636-E13AFFAD46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900" y="627940"/>
            <a:ext cx="7428865" cy="41787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3345872" y="138546"/>
            <a:ext cx="2556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chemeClr val="accent5">
                    <a:lumMod val="75000"/>
                  </a:schemeClr>
                </a:solidFill>
              </a:rPr>
              <a:t>Демонстрация</a:t>
            </a:r>
            <a:endParaRPr lang="ru-RU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36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42"/>
    </mc:Choice>
    <mc:Fallback xmlns="">
      <p:transition spd="slow" advTm="95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8</a:t>
            </a:fld>
            <a:endParaRPr lang="ru"/>
          </a:p>
        </p:txBody>
      </p:sp>
      <p:sp>
        <p:nvSpPr>
          <p:cNvPr id="3" name="TextBox 2"/>
          <p:cNvSpPr txBox="1"/>
          <p:nvPr/>
        </p:nvSpPr>
        <p:spPr>
          <a:xfrm>
            <a:off x="0" y="1320587"/>
            <a:ext cx="7924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Montserrat Medium" panose="020B0604020202020204" charset="-52"/>
              </a:rPr>
              <a:t>Для создания</a:t>
            </a:r>
            <a:r>
              <a:rPr lang="ru-RU" sz="1600" dirty="0">
                <a:latin typeface="Montserrat Medium" panose="020B0604020202020204" charset="-52"/>
              </a:rPr>
              <a:t> </a:t>
            </a:r>
            <a:r>
              <a:rPr lang="ru-RU" sz="1600" dirty="0" err="1" smtClean="0">
                <a:latin typeface="Montserrat Medium" panose="020B0604020202020204" charset="-52"/>
              </a:rPr>
              <a:t>телеграм</a:t>
            </a:r>
            <a:r>
              <a:rPr lang="ru-RU" sz="1600" dirty="0" smtClean="0">
                <a:latin typeface="Montserrat Medium" panose="020B0604020202020204" charset="-52"/>
              </a:rPr>
              <a:t>-ботов использовалась библиотека</a:t>
            </a:r>
            <a:r>
              <a:rPr lang="en-US" sz="1600" dirty="0" smtClean="0">
                <a:latin typeface="Montserrat Medium" panose="020B0604020202020204" charset="-52"/>
              </a:rPr>
              <a:t> </a:t>
            </a:r>
            <a:r>
              <a:rPr lang="en-US" sz="1600" dirty="0" err="1" smtClean="0">
                <a:latin typeface="Montserrat Medium" panose="020B0604020202020204" charset="-52"/>
              </a:rPr>
              <a:t>telebot</a:t>
            </a:r>
            <a:r>
              <a:rPr lang="ru-RU" sz="1600" dirty="0" smtClean="0">
                <a:latin typeface="Montserrat Medium" panose="020B0604020202020204" charset="-52"/>
              </a:rPr>
              <a:t>, среда разработки – </a:t>
            </a:r>
            <a:r>
              <a:rPr lang="en-US" sz="1600" dirty="0" err="1" smtClean="0">
                <a:latin typeface="Montserrat Medium" panose="020B0604020202020204" charset="-52"/>
              </a:rPr>
              <a:t>Yandex</a:t>
            </a:r>
            <a:r>
              <a:rPr lang="en-US" sz="1600" dirty="0" smtClean="0">
                <a:latin typeface="Montserrat Medium" panose="020B0604020202020204" charset="-52"/>
              </a:rPr>
              <a:t> </a:t>
            </a:r>
            <a:r>
              <a:rPr lang="en-US" sz="1600" dirty="0" err="1" smtClean="0">
                <a:latin typeface="Montserrat Medium" panose="020B0604020202020204" charset="-52"/>
              </a:rPr>
              <a:t>DataSphere</a:t>
            </a:r>
            <a:endParaRPr lang="en-US" sz="1600" dirty="0" smtClean="0">
              <a:latin typeface="Montserrat Medium" panose="020B0604020202020204" charset="-52"/>
            </a:endParaRPr>
          </a:p>
          <a:p>
            <a:endParaRPr lang="ru-RU" sz="1600" dirty="0" smtClean="0">
              <a:latin typeface="Montserrat Medium" panose="020B0604020202020204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 smtClean="0">
                <a:latin typeface="Montserrat Medium" panose="020B0604020202020204" charset="-52"/>
              </a:rPr>
              <a:t>Пайплайн</a:t>
            </a:r>
            <a:r>
              <a:rPr lang="ru-RU" sz="1600" dirty="0" smtClean="0">
                <a:latin typeface="Montserrat Medium" panose="020B0604020202020204" charset="-52"/>
              </a:rPr>
              <a:t>: преподаватель подгружает в </a:t>
            </a:r>
            <a:r>
              <a:rPr lang="en-US" sz="1600" dirty="0" smtClean="0">
                <a:latin typeface="Montserrat Medium" panose="020B0604020202020204" charset="-52"/>
              </a:rPr>
              <a:t>uploading-bot</a:t>
            </a:r>
            <a:r>
              <a:rPr lang="ru-RU" sz="1600" dirty="0" smtClean="0">
                <a:latin typeface="Montserrat Medium" panose="020B0604020202020204" charset="-52"/>
              </a:rPr>
              <a:t> файлы, которые сохраняются на сервере</a:t>
            </a:r>
            <a:r>
              <a:rPr lang="en-US" sz="1600" dirty="0" smtClean="0">
                <a:latin typeface="Montserrat Medium" panose="020B0604020202020204" charset="-52"/>
              </a:rPr>
              <a:t>. </a:t>
            </a:r>
            <a:r>
              <a:rPr lang="ru-RU" sz="1600" dirty="0" smtClean="0">
                <a:latin typeface="Montserrat Medium" panose="020B0604020202020204" charset="-52"/>
              </a:rPr>
              <a:t>Далее можно выбрать, как именно будет проводиться тест – очно (печать .</a:t>
            </a:r>
            <a:r>
              <a:rPr lang="en-US" sz="1600" dirty="0" err="1" smtClean="0">
                <a:latin typeface="Montserrat Medium" panose="020B0604020202020204" charset="-52"/>
              </a:rPr>
              <a:t>docx</a:t>
            </a:r>
            <a:r>
              <a:rPr lang="ru-RU" sz="1600" dirty="0" smtClean="0">
                <a:latin typeface="Montserrat Medium" panose="020B0604020202020204" charset="-52"/>
              </a:rPr>
              <a:t>)</a:t>
            </a:r>
          </a:p>
          <a:p>
            <a:endParaRPr lang="ru-RU" sz="1600" dirty="0" smtClean="0">
              <a:latin typeface="Montserrat Medium" panose="020B0604020202020204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Montserrat Medium" panose="020B0604020202020204" charset="-52"/>
              </a:rPr>
              <a:t>Экзаменуемый выбирает, по какому файлу (теме) проходить тест, после этого файл </a:t>
            </a:r>
            <a:r>
              <a:rPr lang="ru-RU" sz="1600" dirty="0" err="1" smtClean="0">
                <a:latin typeface="Montserrat Medium" panose="020B0604020202020204" charset="-52"/>
              </a:rPr>
              <a:t>парсится</a:t>
            </a:r>
            <a:r>
              <a:rPr lang="ru-RU" sz="1600" dirty="0" smtClean="0">
                <a:latin typeface="Montserrat Medium" panose="020B0604020202020204" charset="-52"/>
              </a:rPr>
              <a:t> и подается на вход </a:t>
            </a:r>
            <a:r>
              <a:rPr lang="en-US" sz="1600" dirty="0" err="1" smtClean="0">
                <a:latin typeface="Montserrat Medium" panose="020B0604020202020204" charset="-52"/>
              </a:rPr>
              <a:t>YandexGPT</a:t>
            </a:r>
            <a:r>
              <a:rPr lang="ru-RU" sz="1600" dirty="0">
                <a:latin typeface="Montserrat Medium" panose="020B0604020202020204" charset="-52"/>
              </a:rPr>
              <a:t> </a:t>
            </a:r>
            <a:r>
              <a:rPr lang="ru-RU" sz="1600" dirty="0" smtClean="0">
                <a:latin typeface="Montserrat Medium" panose="020B0604020202020204" charset="-52"/>
              </a:rPr>
              <a:t>(с прописанным системным </a:t>
            </a:r>
            <a:r>
              <a:rPr lang="ru-RU" sz="1600" dirty="0" err="1" smtClean="0">
                <a:latin typeface="Montserrat Medium" panose="020B0604020202020204" charset="-52"/>
              </a:rPr>
              <a:t>промптом</a:t>
            </a:r>
            <a:r>
              <a:rPr lang="ru-RU" sz="1600" dirty="0" smtClean="0">
                <a:latin typeface="Montserrat Medium" panose="020B0604020202020204" charset="-52"/>
              </a:rPr>
              <a:t>)</a:t>
            </a:r>
            <a:r>
              <a:rPr lang="en-US" sz="1600" dirty="0" smtClean="0">
                <a:latin typeface="Montserrat Medium" panose="020B0604020202020204" charset="-52"/>
              </a:rPr>
              <a:t>. </a:t>
            </a:r>
            <a:endParaRPr lang="ru-RU" sz="1600" dirty="0" smtClean="0">
              <a:latin typeface="Montserrat Medium" panose="020B0604020202020204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600" dirty="0">
              <a:latin typeface="Montserrat Medium" panose="020B0604020202020204" charset="-5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 err="1" smtClean="0">
                <a:latin typeface="Montserrat Medium" panose="020B0604020202020204" charset="-52"/>
              </a:rPr>
              <a:t>Нейросеть</a:t>
            </a:r>
            <a:r>
              <a:rPr lang="ru-RU" sz="1600" dirty="0" smtClean="0">
                <a:latin typeface="Montserrat Medium" panose="020B0604020202020204" charset="-52"/>
              </a:rPr>
              <a:t> генерирует вопросы и сохраняет ответы на них для последующей проверки, также отправляет пояснения по каждому вопросу, где была допущена ошибка и рекомендации</a:t>
            </a:r>
            <a:endParaRPr lang="en-US" sz="1600" dirty="0" smtClean="0">
              <a:latin typeface="Montserrat Medium" panose="020B0604020202020204" charset="-52"/>
            </a:endParaRPr>
          </a:p>
        </p:txBody>
      </p:sp>
      <p:pic>
        <p:nvPicPr>
          <p:cNvPr id="4" name="Picture 2" descr="бизнес документ файл документ презентация квартиры значок зеленым PNG ,  архитектура, справочная информация, красивая PNG картинки и пнг рисунок для  бесплатной загрузк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19" y="2052353"/>
            <a:ext cx="1504981" cy="150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flipH="1">
            <a:off x="3406140" y="627400"/>
            <a:ext cx="2346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err="1" smtClean="0">
                <a:solidFill>
                  <a:schemeClr val="accent5">
                    <a:lumMod val="75000"/>
                  </a:schemeClr>
                </a:solidFill>
              </a:rPr>
              <a:t>Пайплайн</a:t>
            </a:r>
            <a:endParaRPr lang="ru-RU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97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/>
        </p:nvSpPr>
        <p:spPr>
          <a:xfrm>
            <a:off x="-1851" y="1895172"/>
            <a:ext cx="3664200" cy="223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spAutoFit/>
          </a:bodyPr>
          <a:lstStyle/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Для составления теста использовалась модель </a:t>
            </a:r>
            <a:r>
              <a:rPr lang="ru-RU" sz="1600" dirty="0" err="1" smtClean="0">
                <a:latin typeface="Montserrat Medium"/>
                <a:ea typeface="Montserrat Medium"/>
                <a:cs typeface="Montserrat Medium"/>
                <a:sym typeface="Montserrat Medium"/>
              </a:rPr>
              <a:t>YandexGPT</a:t>
            </a:r>
            <a:r>
              <a:rPr lang="en-US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1600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(8B, </a:t>
            </a:r>
            <a:r>
              <a:rPr lang="ru-RU" sz="1600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контекстное окно - 32К </a:t>
            </a:r>
            <a:r>
              <a:rPr lang="ru-RU" sz="1600" dirty="0" err="1" smtClean="0">
                <a:latin typeface="Montserrat Medium"/>
                <a:ea typeface="Montserrat Medium"/>
                <a:cs typeface="Montserrat Medium"/>
                <a:sym typeface="Montserrat Medium"/>
              </a:rPr>
              <a:t>токенов</a:t>
            </a:r>
            <a:r>
              <a:rPr lang="en-US" sz="1600" dirty="0" smtClean="0">
                <a:latin typeface="Montserrat Medium"/>
                <a:ea typeface="Montserrat Medium"/>
                <a:cs typeface="Montserrat Medium"/>
                <a:sym typeface="Montserrat Medium"/>
              </a:rPr>
              <a:t>)</a:t>
            </a:r>
            <a:endParaRPr lang="ru-RU" sz="16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6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285750" marR="0" lvl="0" indent="-2857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Montserrat Medium"/>
                <a:ea typeface="Montserrat Medium"/>
                <a:cs typeface="Montserrat Medium"/>
                <a:sym typeface="Montserrat Medium"/>
              </a:rPr>
              <a:t>Для корректного выполнения задач составлялись специальные </a:t>
            </a:r>
            <a:r>
              <a:rPr lang="ru-RU" sz="1600" dirty="0" err="1">
                <a:latin typeface="Montserrat Medium"/>
                <a:ea typeface="Montserrat Medium"/>
                <a:cs typeface="Montserrat Medium"/>
                <a:sym typeface="Montserrat Medium"/>
              </a:rPr>
              <a:t>промпты</a:t>
            </a:r>
            <a:endParaRPr lang="ru-RU" sz="16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-164451" y="812401"/>
            <a:ext cx="3826800" cy="12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solidFill>
                  <a:srgbClr val="28AFCA"/>
                </a:solidFill>
                <a:latin typeface="Montserrat"/>
                <a:ea typeface="Montserrat"/>
                <a:cs typeface="Montserrat"/>
                <a:sym typeface="Montserrat"/>
              </a:rPr>
              <a:t>Использование модели</a:t>
            </a:r>
            <a:endParaRPr sz="2400" b="1" dirty="0">
              <a:solidFill>
                <a:srgbClr val="28AF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0FB10E8-2882-42CF-8B3E-3DE2C63E48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4" t="14263" r="6046" b="4289"/>
          <a:stretch/>
        </p:blipFill>
        <p:spPr>
          <a:xfrm>
            <a:off x="3624179" y="1131470"/>
            <a:ext cx="5519821" cy="3531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448</Words>
  <Application>Microsoft Office PowerPoint</Application>
  <PresentationFormat>Экран (16:9)</PresentationFormat>
  <Paragraphs>77</Paragraphs>
  <Slides>12</Slides>
  <Notes>6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Play</vt:lpstr>
      <vt:lpstr>Calibri</vt:lpstr>
      <vt:lpstr>Montserrat Medium</vt:lpstr>
      <vt:lpstr>Montserrat</vt:lpstr>
      <vt:lpstr>Arial</vt:lpstr>
      <vt:lpstr>Simple Light</vt:lpstr>
      <vt:lpstr>Презентация PowerPoint</vt:lpstr>
      <vt:lpstr>TESTORY</vt:lpstr>
      <vt:lpstr>Постановка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Сизых Катя</dc:creator>
  <cp:lastModifiedBy>пк</cp:lastModifiedBy>
  <cp:revision>47</cp:revision>
  <dcterms:modified xsi:type="dcterms:W3CDTF">2025-07-12T07:45:13Z</dcterms:modified>
</cp:coreProperties>
</file>